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6" r:id="rId3"/>
    <p:sldId id="271" r:id="rId4"/>
    <p:sldId id="266" r:id="rId5"/>
    <p:sldId id="264" r:id="rId6"/>
    <p:sldId id="262" r:id="rId7"/>
    <p:sldId id="267" r:id="rId8"/>
    <p:sldId id="268" r:id="rId9"/>
    <p:sldId id="261" r:id="rId10"/>
    <p:sldId id="273" r:id="rId11"/>
    <p:sldId id="263" r:id="rId12"/>
    <p:sldId id="274" r:id="rId13"/>
    <p:sldId id="269" r:id="rId14"/>
    <p:sldId id="259" r:id="rId15"/>
  </p:sldIdLst>
  <p:sldSz cx="12192000" cy="6858000"/>
  <p:notesSz cx="6858000" cy="9144000"/>
  <p:defaultTextStyle>
    <a:defPPr>
      <a:defRPr lang="en-U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8" d="100"/>
          <a:sy n="78" d="100"/>
        </p:scale>
        <p:origin x="8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8D214F-B1E4-4BF8-B000-A7DBE0FD1C5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FFE4DA-1102-4ABB-9DD4-CCC2E2DF6655}">
      <dgm:prSet/>
      <dgm:spPr/>
      <dgm:t>
        <a:bodyPr/>
        <a:lstStyle/>
        <a:p>
          <a:r>
            <a:rPr lang="en-US"/>
            <a:t>Personal goals - Physical health &amp;wellness, mental well being, personal growth and self awareness.   </a:t>
          </a:r>
        </a:p>
      </dgm:t>
    </dgm:pt>
    <dgm:pt modelId="{BFD26BC2-AF89-4176-A092-A13CAA122D8A}" type="parTrans" cxnId="{1A8CFFC3-B358-48A2-B0C8-5BD5A70FEF58}">
      <dgm:prSet/>
      <dgm:spPr/>
      <dgm:t>
        <a:bodyPr/>
        <a:lstStyle/>
        <a:p>
          <a:endParaRPr lang="en-US"/>
        </a:p>
      </dgm:t>
    </dgm:pt>
    <dgm:pt modelId="{6F099E98-D145-4D6B-8ADE-2F1060A355DC}" type="sibTrans" cxnId="{1A8CFFC3-B358-48A2-B0C8-5BD5A70FEF58}">
      <dgm:prSet/>
      <dgm:spPr/>
      <dgm:t>
        <a:bodyPr/>
        <a:lstStyle/>
        <a:p>
          <a:endParaRPr lang="en-US"/>
        </a:p>
      </dgm:t>
    </dgm:pt>
    <dgm:pt modelId="{39243D50-F7C0-419B-B859-DBA40328F15D}">
      <dgm:prSet/>
      <dgm:spPr/>
      <dgm:t>
        <a:bodyPr/>
        <a:lstStyle/>
        <a:p>
          <a:r>
            <a:rPr lang="en-US"/>
            <a:t>Career goals – Professional development, work life balance, leadership and impact. </a:t>
          </a:r>
        </a:p>
      </dgm:t>
    </dgm:pt>
    <dgm:pt modelId="{443D7735-607B-40DF-B9E1-354FC4C1158D}" type="parTrans" cxnId="{113B4A19-7CEF-489C-85A9-FE9B632C1632}">
      <dgm:prSet/>
      <dgm:spPr/>
      <dgm:t>
        <a:bodyPr/>
        <a:lstStyle/>
        <a:p>
          <a:endParaRPr lang="en-US"/>
        </a:p>
      </dgm:t>
    </dgm:pt>
    <dgm:pt modelId="{886E5FBA-963F-47DF-BEA8-7CF224AA3743}" type="sibTrans" cxnId="{113B4A19-7CEF-489C-85A9-FE9B632C1632}">
      <dgm:prSet/>
      <dgm:spPr/>
      <dgm:t>
        <a:bodyPr/>
        <a:lstStyle/>
        <a:p>
          <a:endParaRPr lang="en-US"/>
        </a:p>
      </dgm:t>
    </dgm:pt>
    <dgm:pt modelId="{050CD3D2-2CC7-450F-8E40-C647F711C5F4}">
      <dgm:prSet/>
      <dgm:spPr/>
      <dgm:t>
        <a:bodyPr/>
        <a:lstStyle/>
        <a:p>
          <a:r>
            <a:rPr lang="en-US"/>
            <a:t>Education goals – Academic achievements, research and innovation.</a:t>
          </a:r>
        </a:p>
      </dgm:t>
    </dgm:pt>
    <dgm:pt modelId="{90B2B6AA-37A2-4A47-B026-9EFD181A5FAF}" type="parTrans" cxnId="{F9825B5F-60F2-49F5-A6D5-C2D4D0E0A602}">
      <dgm:prSet/>
      <dgm:spPr/>
      <dgm:t>
        <a:bodyPr/>
        <a:lstStyle/>
        <a:p>
          <a:endParaRPr lang="en-US"/>
        </a:p>
      </dgm:t>
    </dgm:pt>
    <dgm:pt modelId="{AF128A32-FD42-428E-BB8A-EB51C564EEB0}" type="sibTrans" cxnId="{F9825B5F-60F2-49F5-A6D5-C2D4D0E0A602}">
      <dgm:prSet/>
      <dgm:spPr/>
      <dgm:t>
        <a:bodyPr/>
        <a:lstStyle/>
        <a:p>
          <a:endParaRPr lang="en-US"/>
        </a:p>
      </dgm:t>
    </dgm:pt>
    <dgm:pt modelId="{33461AD5-0C03-4797-9E5F-C5703EFA2A49}">
      <dgm:prSet/>
      <dgm:spPr/>
      <dgm:t>
        <a:bodyPr/>
        <a:lstStyle/>
        <a:p>
          <a:r>
            <a:rPr lang="en-US"/>
            <a:t>Emotional goals – Resilience and stress management, happiness and fulfillment.</a:t>
          </a:r>
        </a:p>
      </dgm:t>
    </dgm:pt>
    <dgm:pt modelId="{C64E2347-0BF9-46FF-A45C-BE2A38F4E966}" type="parTrans" cxnId="{64686C12-65FF-4073-81A9-555EEC51ED16}">
      <dgm:prSet/>
      <dgm:spPr/>
      <dgm:t>
        <a:bodyPr/>
        <a:lstStyle/>
        <a:p>
          <a:endParaRPr lang="en-US"/>
        </a:p>
      </dgm:t>
    </dgm:pt>
    <dgm:pt modelId="{DA87D58B-060D-4592-81CD-EEDC165F003D}" type="sibTrans" cxnId="{64686C12-65FF-4073-81A9-555EEC51ED16}">
      <dgm:prSet/>
      <dgm:spPr/>
      <dgm:t>
        <a:bodyPr/>
        <a:lstStyle/>
        <a:p>
          <a:endParaRPr lang="en-US"/>
        </a:p>
      </dgm:t>
    </dgm:pt>
    <dgm:pt modelId="{0B497364-2637-407A-A342-597F8D8400F5}">
      <dgm:prSet/>
      <dgm:spPr/>
      <dgm:t>
        <a:bodyPr/>
        <a:lstStyle/>
        <a:p>
          <a:r>
            <a:rPr lang="en-US"/>
            <a:t>Spiritual goals – Inner peace and harmony, purpose and meaning.</a:t>
          </a:r>
        </a:p>
      </dgm:t>
    </dgm:pt>
    <dgm:pt modelId="{F39971D9-9E9C-4EAE-9964-8EF1C8C7EDAB}" type="parTrans" cxnId="{060BCF82-E82E-42EB-B6C3-D06F9C30131E}">
      <dgm:prSet/>
      <dgm:spPr/>
      <dgm:t>
        <a:bodyPr/>
        <a:lstStyle/>
        <a:p>
          <a:endParaRPr lang="en-US"/>
        </a:p>
      </dgm:t>
    </dgm:pt>
    <dgm:pt modelId="{7C1EAD3D-E165-4FBF-85A7-28B91F5BE856}" type="sibTrans" cxnId="{060BCF82-E82E-42EB-B6C3-D06F9C30131E}">
      <dgm:prSet/>
      <dgm:spPr/>
      <dgm:t>
        <a:bodyPr/>
        <a:lstStyle/>
        <a:p>
          <a:endParaRPr lang="en-US"/>
        </a:p>
      </dgm:t>
    </dgm:pt>
    <dgm:pt modelId="{BBE01A22-90AA-4866-A325-E17668CEBCFA}">
      <dgm:prSet/>
      <dgm:spPr/>
      <dgm:t>
        <a:bodyPr/>
        <a:lstStyle/>
        <a:p>
          <a:r>
            <a:rPr lang="en-US"/>
            <a:t>Financial goals – Savings and investing, retirement planning, wealth creation and legacy, Financial independence. </a:t>
          </a:r>
        </a:p>
      </dgm:t>
    </dgm:pt>
    <dgm:pt modelId="{D3F57921-B717-42DB-8773-A75898F496B4}" type="parTrans" cxnId="{8A791C9F-8A2C-4CD6-9463-50D7268CE322}">
      <dgm:prSet/>
      <dgm:spPr/>
      <dgm:t>
        <a:bodyPr/>
        <a:lstStyle/>
        <a:p>
          <a:endParaRPr lang="en-US"/>
        </a:p>
      </dgm:t>
    </dgm:pt>
    <dgm:pt modelId="{C6699F10-C362-4695-B9C0-0A5318335E83}" type="sibTrans" cxnId="{8A791C9F-8A2C-4CD6-9463-50D7268CE322}">
      <dgm:prSet/>
      <dgm:spPr/>
      <dgm:t>
        <a:bodyPr/>
        <a:lstStyle/>
        <a:p>
          <a:endParaRPr lang="en-US"/>
        </a:p>
      </dgm:t>
    </dgm:pt>
    <dgm:pt modelId="{BC34DCAC-438E-4EBB-9DC1-B038E811B4B3}" type="pres">
      <dgm:prSet presAssocID="{5E8D214F-B1E4-4BF8-B000-A7DBE0FD1C5F}" presName="diagram" presStyleCnt="0">
        <dgm:presLayoutVars>
          <dgm:dir/>
          <dgm:resizeHandles val="exact"/>
        </dgm:presLayoutVars>
      </dgm:prSet>
      <dgm:spPr/>
    </dgm:pt>
    <dgm:pt modelId="{A81DE8BD-E4FE-4DEE-B631-98969D5E16B2}" type="pres">
      <dgm:prSet presAssocID="{B0FFE4DA-1102-4ABB-9DD4-CCC2E2DF6655}" presName="node" presStyleLbl="node1" presStyleIdx="0" presStyleCnt="6">
        <dgm:presLayoutVars>
          <dgm:bulletEnabled val="1"/>
        </dgm:presLayoutVars>
      </dgm:prSet>
      <dgm:spPr/>
    </dgm:pt>
    <dgm:pt modelId="{E845C2E7-5089-4EFE-9017-F69EAB99CD6B}" type="pres">
      <dgm:prSet presAssocID="{6F099E98-D145-4D6B-8ADE-2F1060A355DC}" presName="sibTrans" presStyleCnt="0"/>
      <dgm:spPr/>
    </dgm:pt>
    <dgm:pt modelId="{D536886D-85B9-4D16-A3CE-7B71CE9FB0D0}" type="pres">
      <dgm:prSet presAssocID="{39243D50-F7C0-419B-B859-DBA40328F15D}" presName="node" presStyleLbl="node1" presStyleIdx="1" presStyleCnt="6">
        <dgm:presLayoutVars>
          <dgm:bulletEnabled val="1"/>
        </dgm:presLayoutVars>
      </dgm:prSet>
      <dgm:spPr/>
    </dgm:pt>
    <dgm:pt modelId="{7D38DFF0-6736-4F5F-9755-35504B8F72E3}" type="pres">
      <dgm:prSet presAssocID="{886E5FBA-963F-47DF-BEA8-7CF224AA3743}" presName="sibTrans" presStyleCnt="0"/>
      <dgm:spPr/>
    </dgm:pt>
    <dgm:pt modelId="{C62405F8-C50B-4241-BBB9-4FA9FA5DC011}" type="pres">
      <dgm:prSet presAssocID="{050CD3D2-2CC7-450F-8E40-C647F711C5F4}" presName="node" presStyleLbl="node1" presStyleIdx="2" presStyleCnt="6">
        <dgm:presLayoutVars>
          <dgm:bulletEnabled val="1"/>
        </dgm:presLayoutVars>
      </dgm:prSet>
      <dgm:spPr/>
    </dgm:pt>
    <dgm:pt modelId="{081BB7D0-42AF-42BB-8B81-1647A9EFF31E}" type="pres">
      <dgm:prSet presAssocID="{AF128A32-FD42-428E-BB8A-EB51C564EEB0}" presName="sibTrans" presStyleCnt="0"/>
      <dgm:spPr/>
    </dgm:pt>
    <dgm:pt modelId="{AC96D009-5D0F-4686-9CEC-1BAEFFE57CB0}" type="pres">
      <dgm:prSet presAssocID="{33461AD5-0C03-4797-9E5F-C5703EFA2A49}" presName="node" presStyleLbl="node1" presStyleIdx="3" presStyleCnt="6">
        <dgm:presLayoutVars>
          <dgm:bulletEnabled val="1"/>
        </dgm:presLayoutVars>
      </dgm:prSet>
      <dgm:spPr/>
    </dgm:pt>
    <dgm:pt modelId="{B31E2211-BE4F-4D7A-BE8A-C44773A40F8E}" type="pres">
      <dgm:prSet presAssocID="{DA87D58B-060D-4592-81CD-EEDC165F003D}" presName="sibTrans" presStyleCnt="0"/>
      <dgm:spPr/>
    </dgm:pt>
    <dgm:pt modelId="{E0D34240-BB9D-451B-AA21-3B6F711B59A1}" type="pres">
      <dgm:prSet presAssocID="{0B497364-2637-407A-A342-597F8D8400F5}" presName="node" presStyleLbl="node1" presStyleIdx="4" presStyleCnt="6">
        <dgm:presLayoutVars>
          <dgm:bulletEnabled val="1"/>
        </dgm:presLayoutVars>
      </dgm:prSet>
      <dgm:spPr/>
    </dgm:pt>
    <dgm:pt modelId="{CF9C6032-BB5C-402C-931F-3F2DD9600088}" type="pres">
      <dgm:prSet presAssocID="{7C1EAD3D-E165-4FBF-85A7-28B91F5BE856}" presName="sibTrans" presStyleCnt="0"/>
      <dgm:spPr/>
    </dgm:pt>
    <dgm:pt modelId="{C1E9BE9A-37E6-4726-B1A9-662F9ED3C735}" type="pres">
      <dgm:prSet presAssocID="{BBE01A22-90AA-4866-A325-E17668CEBCFA}" presName="node" presStyleLbl="node1" presStyleIdx="5" presStyleCnt="6">
        <dgm:presLayoutVars>
          <dgm:bulletEnabled val="1"/>
        </dgm:presLayoutVars>
      </dgm:prSet>
      <dgm:spPr/>
    </dgm:pt>
  </dgm:ptLst>
  <dgm:cxnLst>
    <dgm:cxn modelId="{64686C12-65FF-4073-81A9-555EEC51ED16}" srcId="{5E8D214F-B1E4-4BF8-B000-A7DBE0FD1C5F}" destId="{33461AD5-0C03-4797-9E5F-C5703EFA2A49}" srcOrd="3" destOrd="0" parTransId="{C64E2347-0BF9-46FF-A45C-BE2A38F4E966}" sibTransId="{DA87D58B-060D-4592-81CD-EEDC165F003D}"/>
    <dgm:cxn modelId="{113B4A19-7CEF-489C-85A9-FE9B632C1632}" srcId="{5E8D214F-B1E4-4BF8-B000-A7DBE0FD1C5F}" destId="{39243D50-F7C0-419B-B859-DBA40328F15D}" srcOrd="1" destOrd="0" parTransId="{443D7735-607B-40DF-B9E1-354FC4C1158D}" sibTransId="{886E5FBA-963F-47DF-BEA8-7CF224AA3743}"/>
    <dgm:cxn modelId="{F9825B5F-60F2-49F5-A6D5-C2D4D0E0A602}" srcId="{5E8D214F-B1E4-4BF8-B000-A7DBE0FD1C5F}" destId="{050CD3D2-2CC7-450F-8E40-C647F711C5F4}" srcOrd="2" destOrd="0" parTransId="{90B2B6AA-37A2-4A47-B026-9EFD181A5FAF}" sibTransId="{AF128A32-FD42-428E-BB8A-EB51C564EEB0}"/>
    <dgm:cxn modelId="{6A00D44F-B35A-46DC-83B4-CEDAF5B34D0D}" type="presOf" srcId="{BBE01A22-90AA-4866-A325-E17668CEBCFA}" destId="{C1E9BE9A-37E6-4726-B1A9-662F9ED3C735}" srcOrd="0" destOrd="0" presId="urn:microsoft.com/office/officeart/2005/8/layout/default"/>
    <dgm:cxn modelId="{79CCB754-5198-49C0-82A5-5ABCB91316A5}" type="presOf" srcId="{5E8D214F-B1E4-4BF8-B000-A7DBE0FD1C5F}" destId="{BC34DCAC-438E-4EBB-9DC1-B038E811B4B3}" srcOrd="0" destOrd="0" presId="urn:microsoft.com/office/officeart/2005/8/layout/default"/>
    <dgm:cxn modelId="{AF4E447F-6DDE-4697-AE4F-BBD854B39D87}" type="presOf" srcId="{33461AD5-0C03-4797-9E5F-C5703EFA2A49}" destId="{AC96D009-5D0F-4686-9CEC-1BAEFFE57CB0}" srcOrd="0" destOrd="0" presId="urn:microsoft.com/office/officeart/2005/8/layout/default"/>
    <dgm:cxn modelId="{D83FF17F-E9E4-4195-9F5E-24CE96D72D9A}" type="presOf" srcId="{B0FFE4DA-1102-4ABB-9DD4-CCC2E2DF6655}" destId="{A81DE8BD-E4FE-4DEE-B631-98969D5E16B2}" srcOrd="0" destOrd="0" presId="urn:microsoft.com/office/officeart/2005/8/layout/default"/>
    <dgm:cxn modelId="{060BCF82-E82E-42EB-B6C3-D06F9C30131E}" srcId="{5E8D214F-B1E4-4BF8-B000-A7DBE0FD1C5F}" destId="{0B497364-2637-407A-A342-597F8D8400F5}" srcOrd="4" destOrd="0" parTransId="{F39971D9-9E9C-4EAE-9964-8EF1C8C7EDAB}" sibTransId="{7C1EAD3D-E165-4FBF-85A7-28B91F5BE856}"/>
    <dgm:cxn modelId="{B3FA9E96-34F6-439B-B98C-E27628C20E85}" type="presOf" srcId="{39243D50-F7C0-419B-B859-DBA40328F15D}" destId="{D536886D-85B9-4D16-A3CE-7B71CE9FB0D0}" srcOrd="0" destOrd="0" presId="urn:microsoft.com/office/officeart/2005/8/layout/default"/>
    <dgm:cxn modelId="{8A791C9F-8A2C-4CD6-9463-50D7268CE322}" srcId="{5E8D214F-B1E4-4BF8-B000-A7DBE0FD1C5F}" destId="{BBE01A22-90AA-4866-A325-E17668CEBCFA}" srcOrd="5" destOrd="0" parTransId="{D3F57921-B717-42DB-8773-A75898F496B4}" sibTransId="{C6699F10-C362-4695-B9C0-0A5318335E83}"/>
    <dgm:cxn modelId="{1A8CFFC3-B358-48A2-B0C8-5BD5A70FEF58}" srcId="{5E8D214F-B1E4-4BF8-B000-A7DBE0FD1C5F}" destId="{B0FFE4DA-1102-4ABB-9DD4-CCC2E2DF6655}" srcOrd="0" destOrd="0" parTransId="{BFD26BC2-AF89-4176-A092-A13CAA122D8A}" sibTransId="{6F099E98-D145-4D6B-8ADE-2F1060A355DC}"/>
    <dgm:cxn modelId="{52F116ED-BE02-4B22-8CC7-9D0810F253F9}" type="presOf" srcId="{050CD3D2-2CC7-450F-8E40-C647F711C5F4}" destId="{C62405F8-C50B-4241-BBB9-4FA9FA5DC011}" srcOrd="0" destOrd="0" presId="urn:microsoft.com/office/officeart/2005/8/layout/default"/>
    <dgm:cxn modelId="{AF8EA8FA-FEFD-47E4-B465-84BB843D035E}" type="presOf" srcId="{0B497364-2637-407A-A342-597F8D8400F5}" destId="{E0D34240-BB9D-451B-AA21-3B6F711B59A1}" srcOrd="0" destOrd="0" presId="urn:microsoft.com/office/officeart/2005/8/layout/default"/>
    <dgm:cxn modelId="{67F0DED0-6424-4217-B737-58ABDE00AE24}" type="presParOf" srcId="{BC34DCAC-438E-4EBB-9DC1-B038E811B4B3}" destId="{A81DE8BD-E4FE-4DEE-B631-98969D5E16B2}" srcOrd="0" destOrd="0" presId="urn:microsoft.com/office/officeart/2005/8/layout/default"/>
    <dgm:cxn modelId="{C3A49A9D-78AA-4405-8941-85C10D929DAF}" type="presParOf" srcId="{BC34DCAC-438E-4EBB-9DC1-B038E811B4B3}" destId="{E845C2E7-5089-4EFE-9017-F69EAB99CD6B}" srcOrd="1" destOrd="0" presId="urn:microsoft.com/office/officeart/2005/8/layout/default"/>
    <dgm:cxn modelId="{BB8EB94F-7DF1-4F78-9229-39475EE7CCA6}" type="presParOf" srcId="{BC34DCAC-438E-4EBB-9DC1-B038E811B4B3}" destId="{D536886D-85B9-4D16-A3CE-7B71CE9FB0D0}" srcOrd="2" destOrd="0" presId="urn:microsoft.com/office/officeart/2005/8/layout/default"/>
    <dgm:cxn modelId="{EF4FE494-455F-4630-ADB8-3F1B4A093DFD}" type="presParOf" srcId="{BC34DCAC-438E-4EBB-9DC1-B038E811B4B3}" destId="{7D38DFF0-6736-4F5F-9755-35504B8F72E3}" srcOrd="3" destOrd="0" presId="urn:microsoft.com/office/officeart/2005/8/layout/default"/>
    <dgm:cxn modelId="{7542ACC3-FE18-474C-BCF4-BE12CB04EDDA}" type="presParOf" srcId="{BC34DCAC-438E-4EBB-9DC1-B038E811B4B3}" destId="{C62405F8-C50B-4241-BBB9-4FA9FA5DC011}" srcOrd="4" destOrd="0" presId="urn:microsoft.com/office/officeart/2005/8/layout/default"/>
    <dgm:cxn modelId="{A606D71A-BC65-40D7-9863-30973251F0DA}" type="presParOf" srcId="{BC34DCAC-438E-4EBB-9DC1-B038E811B4B3}" destId="{081BB7D0-42AF-42BB-8B81-1647A9EFF31E}" srcOrd="5" destOrd="0" presId="urn:microsoft.com/office/officeart/2005/8/layout/default"/>
    <dgm:cxn modelId="{B94046F3-AA3C-4C79-ACF0-28695A87D531}" type="presParOf" srcId="{BC34DCAC-438E-4EBB-9DC1-B038E811B4B3}" destId="{AC96D009-5D0F-4686-9CEC-1BAEFFE57CB0}" srcOrd="6" destOrd="0" presId="urn:microsoft.com/office/officeart/2005/8/layout/default"/>
    <dgm:cxn modelId="{B024C973-6DEA-463A-81FA-1E6DF8CF2120}" type="presParOf" srcId="{BC34DCAC-438E-4EBB-9DC1-B038E811B4B3}" destId="{B31E2211-BE4F-4D7A-BE8A-C44773A40F8E}" srcOrd="7" destOrd="0" presId="urn:microsoft.com/office/officeart/2005/8/layout/default"/>
    <dgm:cxn modelId="{25BDDF68-B8E7-48E0-A218-13601C86331E}" type="presParOf" srcId="{BC34DCAC-438E-4EBB-9DC1-B038E811B4B3}" destId="{E0D34240-BB9D-451B-AA21-3B6F711B59A1}" srcOrd="8" destOrd="0" presId="urn:microsoft.com/office/officeart/2005/8/layout/default"/>
    <dgm:cxn modelId="{756F2839-C3BB-4A55-8ABE-CAB126D1A62C}" type="presParOf" srcId="{BC34DCAC-438E-4EBB-9DC1-B038E811B4B3}" destId="{CF9C6032-BB5C-402C-931F-3F2DD9600088}" srcOrd="9" destOrd="0" presId="urn:microsoft.com/office/officeart/2005/8/layout/default"/>
    <dgm:cxn modelId="{15411106-2396-4493-BB35-D694463FBD5B}" type="presParOf" srcId="{BC34DCAC-438E-4EBB-9DC1-B038E811B4B3}" destId="{C1E9BE9A-37E6-4726-B1A9-662F9ED3C73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1DE8BD-E4FE-4DEE-B631-98969D5E16B2}">
      <dsp:nvSpPr>
        <dsp:cNvPr id="0" name=""/>
        <dsp:cNvSpPr/>
      </dsp:nvSpPr>
      <dsp:spPr>
        <a:xfrm>
          <a:off x="185338" y="581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Personal goals - Physical health &amp;wellness, mental well being, personal growth and self awareness.   </a:t>
          </a:r>
        </a:p>
      </dsp:txBody>
      <dsp:txXfrm>
        <a:off x="185338" y="581"/>
        <a:ext cx="2200890" cy="1320534"/>
      </dsp:txXfrm>
    </dsp:sp>
    <dsp:sp modelId="{D536886D-85B9-4D16-A3CE-7B71CE9FB0D0}">
      <dsp:nvSpPr>
        <dsp:cNvPr id="0" name=""/>
        <dsp:cNvSpPr/>
      </dsp:nvSpPr>
      <dsp:spPr>
        <a:xfrm>
          <a:off x="2606318" y="581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Career goals – Professional development, work life balance, leadership and impact. </a:t>
          </a:r>
        </a:p>
      </dsp:txBody>
      <dsp:txXfrm>
        <a:off x="2606318" y="581"/>
        <a:ext cx="2200890" cy="1320534"/>
      </dsp:txXfrm>
    </dsp:sp>
    <dsp:sp modelId="{C62405F8-C50B-4241-BBB9-4FA9FA5DC011}">
      <dsp:nvSpPr>
        <dsp:cNvPr id="0" name=""/>
        <dsp:cNvSpPr/>
      </dsp:nvSpPr>
      <dsp:spPr>
        <a:xfrm>
          <a:off x="5027297" y="581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Education goals – Academic achievements, research and innovation.</a:t>
          </a:r>
        </a:p>
      </dsp:txBody>
      <dsp:txXfrm>
        <a:off x="5027297" y="581"/>
        <a:ext cx="2200890" cy="1320534"/>
      </dsp:txXfrm>
    </dsp:sp>
    <dsp:sp modelId="{AC96D009-5D0F-4686-9CEC-1BAEFFE57CB0}">
      <dsp:nvSpPr>
        <dsp:cNvPr id="0" name=""/>
        <dsp:cNvSpPr/>
      </dsp:nvSpPr>
      <dsp:spPr>
        <a:xfrm>
          <a:off x="185338" y="1541205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Emotional goals – Resilience and stress management, happiness and fulfillment.</a:t>
          </a:r>
        </a:p>
      </dsp:txBody>
      <dsp:txXfrm>
        <a:off x="185338" y="1541205"/>
        <a:ext cx="2200890" cy="1320534"/>
      </dsp:txXfrm>
    </dsp:sp>
    <dsp:sp modelId="{E0D34240-BB9D-451B-AA21-3B6F711B59A1}">
      <dsp:nvSpPr>
        <dsp:cNvPr id="0" name=""/>
        <dsp:cNvSpPr/>
      </dsp:nvSpPr>
      <dsp:spPr>
        <a:xfrm>
          <a:off x="2606318" y="1541205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Spiritual goals – Inner peace and harmony, purpose and meaning.</a:t>
          </a:r>
        </a:p>
      </dsp:txBody>
      <dsp:txXfrm>
        <a:off x="2606318" y="1541205"/>
        <a:ext cx="2200890" cy="1320534"/>
      </dsp:txXfrm>
    </dsp:sp>
    <dsp:sp modelId="{C1E9BE9A-37E6-4726-B1A9-662F9ED3C735}">
      <dsp:nvSpPr>
        <dsp:cNvPr id="0" name=""/>
        <dsp:cNvSpPr/>
      </dsp:nvSpPr>
      <dsp:spPr>
        <a:xfrm>
          <a:off x="5027297" y="1541205"/>
          <a:ext cx="2200890" cy="13205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Financial goals – Savings and investing, retirement planning, wealth creation and legacy, Financial independence. </a:t>
          </a:r>
        </a:p>
      </dsp:txBody>
      <dsp:txXfrm>
        <a:off x="5027297" y="1541205"/>
        <a:ext cx="2200890" cy="1320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471E3-9930-4928-AB66-18093A4A1666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13E916-3B62-4CB7-97A3-5CDE50758242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2803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FD021-B066-FDE1-A401-7DDCDEEF6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F5D943-19E0-9E7D-0261-79C71BFC8E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727C75-089F-70F4-8C04-F0C0D0AB5D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96688-9293-D1BB-FB1E-2F8AAAA791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061264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4205D-A5F6-46BC-7AA2-D0E82146A6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0EE81-10A8-D241-E356-FB1D2B8CE0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409B1F1-6564-2716-E1AB-B67BB885C6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A2F8E7-653F-8C79-2F00-3E2FF4EBB1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10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864713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064D93-1BB7-5711-A569-247649A3D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114FC2-B51E-A83E-9211-59238AF9C6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594876-099F-F51F-F136-63689E501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5816-F4B4-CB4D-A271-ECF4FF5FDC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11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071961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ABF2A1-7AF1-10C0-758F-80716CD50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8C46BB-08B1-208D-6209-C6058DDF75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56A966-0984-C53B-E024-8EABE12B7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AB57-D9ED-211A-3C89-3EA7C7DB2E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12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824868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5CD1D-6AE2-03EA-FFAD-414A0B93C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7F44C7-C4C3-6A9A-25AF-568C597986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0E67F-F82B-1D12-1BC9-753E661273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27EF8-9400-7ED8-01C3-4C91A049A8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13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845977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78CD-B749-43D4-04A4-CF183F9EF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506FC1-BD4A-55EF-6C51-004AB3E2D6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63030A-D7BA-3CB9-98A2-77313663F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41633-E7F9-BE52-DB04-4EA0354B4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14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6699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2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8057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34B7A-486D-344B-0A15-F1D6F6D79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A47E9D-AF8E-5010-82B4-50661019D4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C3BF06-4AEC-1779-0DA0-2D29CE4E0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C3E4-3C3F-7BE7-A835-7B6E80706F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3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03652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E0360-FF92-2434-7E7E-258C0CD9F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50D819-A125-43A0-F375-CA361FCC05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165601-5C4A-1EBB-4A48-4218FEF550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2C9A9C-6459-43E5-6ED5-D39C634B2E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4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7481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02407-4EB6-E1B3-500B-44059EC86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29B76-A3E3-69BE-967C-C6E419B2E8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1FE94E-1666-5F67-2416-84E690F26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8D9FD-4306-DFDF-A25C-562382524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5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39943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549F7-0CE0-12DE-2B50-8A4DDDA6B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FDA13F1-1F51-8147-008E-8ED20F6D250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86532B0-00AE-DDD1-FA42-39E0438D5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59AF78-D5AC-28F8-276E-296CB9E3D4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6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92964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C5192-7572-FD6E-6E70-460EA3772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AE814C-D6DC-6167-C26C-51A9B410FF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2CD5EC-62F6-AD8C-E29E-9C2EB33AB9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753CF-B04F-E542-FB8F-CF9C0000D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7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24374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80AF3-B1BD-188F-8320-4F0361F4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DB1D4B-EA94-250D-4365-2B6C3B1B80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4185F6-1CEB-F7B0-2626-09E6DF4849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435081-749C-B8DE-3A44-526CE0F539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8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473329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85121-8B12-A841-AA8A-FABAB806A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FBBDB1-46A1-81DE-3C1D-4C254E68FB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B5F193-46EF-60EC-C9B7-EE8B79B8DD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B939E-B3C2-8079-2C41-88334EFC98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3E916-3B62-4CB7-97A3-5CDE50758242}" type="slidenum">
              <a:rPr lang="en-UG" smtClean="0"/>
              <a:t>9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29677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F18F9-AD02-6935-6E11-ABC34F65F0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592B17-0CE9-639E-CFD4-5553F8D2B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CD442-9464-E661-A1E4-B55762031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7E68A-E02C-2560-C999-FB2B78DBA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FEA21-C735-4FC3-4F5C-F39A6775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63684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D56D-95B8-3346-25C6-FF566644D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EB012-74A3-C459-F890-8A9B335B9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10D87-2A24-713B-B5CD-86652152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D516E-D2F0-9C36-D595-51EE1C3D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CBDA7-70EC-195B-C573-5971043FA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1312202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E5BEB2-04E4-5EF1-A1D7-57D543281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50F287-69BD-0DCD-DC35-A4CBE7E90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1EC73-A3CE-08E6-EDE6-FCADBD57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59288-95EB-1C98-49DC-2DA34B622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5EACF-40B3-7068-C430-C891AB86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474871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B9A82-6D01-8B4A-DE52-5DA511B4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9BCFA-C018-5F05-8399-B4C4F0607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5C332-7FD8-870B-DE90-718D506D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A08F52-B5CF-687B-7D00-09584171B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7C618A-0B3D-20D4-7E50-60E0911A5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327707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4B7A-AF90-B23D-85B8-9A95C19B9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FCC322-CD3B-AB51-63EB-12E94BADC8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84DD6-020C-A515-29A7-069F4AFF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8B23C-7CCF-0F2E-79E3-2D038AAF4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D7BCE-C81A-E187-BF2F-0889BAC0E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9624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08C3C-E3D5-A90A-B890-7280D6E67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24389-0679-65AD-B7C6-FD8039A00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CFA618-2E28-D119-4FF9-2F45FEC40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A6C114-10AE-5DDE-1C88-CE358CFF9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7E7EB-DA8B-405A-7F6B-41C730C3C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1CD15-2712-EC4A-01B8-34E6E921A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902264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72D7B-6174-0804-3F4B-250FFD92A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0A1177-3E14-B05C-9AB9-7ACBCA37A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53B3E-1C1D-EB09-DA5F-E2C7481B1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16FA9-93F7-F550-B22E-8ECDAD5E1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85E085-9DAE-1EB0-715A-1363EF847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68B228-84B4-7584-3BC0-A3ACEB8B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2F5F6D-06FE-6FE9-F9E0-3346AF387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2F51C-315E-C35A-4B01-8D61230CF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28898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1C215-FF0E-E5A1-F022-F8E5667E7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C8B78-F06A-C497-61B6-9E6A6BDB7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F8F00-EF43-4DD0-B8DB-C96AD1C1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1A1DA-E553-9A06-083F-DAB458D4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737081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3AF0B0-621C-7B7E-7EF2-A6B543A5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25A891-DC69-82A2-39EF-9299033AD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C520C4-0706-730C-0E83-436D324C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3151539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E21AF-C919-A2D0-27CD-66471723C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08D46-E25A-9F2C-F456-7E786310B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CE0357-4562-7E1D-24F7-9FB792AD1F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89526-BEE9-7DD4-78E7-C23E45DE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AA27A-5134-4E86-2521-4DF9AEE99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5B11-F8F8-8B1E-A957-2A5B14786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767765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168D5-4C89-E3E0-A4C9-28ECFE27A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A78FBA-6E02-1078-FE21-6714947C92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BCEB2-0774-621F-69A6-F35836B35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5D452-C30B-1D28-9420-3D16779BA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88F225-35DB-F08B-7635-0B0A30501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B854C-80EE-2E91-0C4B-3CF60051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46762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BA4104-0EF5-6B73-C561-B6DBD35C2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5193BD-50FB-B56A-F055-B14616E64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43854-52DD-6C31-2DF3-EBC5E0C01C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8EC661-F29B-4F82-8A44-F101FEAD589D}" type="datetimeFigureOut">
              <a:rPr lang="en-UG" smtClean="0"/>
              <a:t>14/11/2024</a:t>
            </a:fld>
            <a:endParaRPr lang="en-U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2174D-BA87-E833-6E0F-E4972307C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23E4B-3E3C-064F-FBE7-63ABAFE84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CB3E62-FA07-4073-877A-79B1109ECCC4}" type="slidenum">
              <a:rPr lang="en-UG" smtClean="0"/>
              <a:t>‹#›</a:t>
            </a:fld>
            <a:endParaRPr lang="en-UG"/>
          </a:p>
        </p:txBody>
      </p:sp>
    </p:spTree>
    <p:extLst>
      <p:ext uri="{BB962C8B-B14F-4D97-AF65-F5344CB8AC3E}">
        <p14:creationId xmlns:p14="http://schemas.microsoft.com/office/powerpoint/2010/main" val="2148719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11" Type="http://schemas.microsoft.com/office/2007/relationships/diagramDrawing" Target="../diagrams/drawing1.xml"/><Relationship Id="rId5" Type="http://schemas.openxmlformats.org/officeDocument/2006/relationships/image" Target="../media/image3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421F44-A2F3-CCF7-C2C1-B2EF677DB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3FAEA940-231D-1595-CC87-06CCE11E3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86" y="884904"/>
            <a:ext cx="11454581" cy="2182160"/>
          </a:xfrm>
        </p:spPr>
        <p:txBody>
          <a:bodyPr>
            <a:normAutofit/>
          </a:bodyPr>
          <a:lstStyle/>
          <a:p>
            <a:r>
              <a:rPr lang="en-US" sz="6700" b="1" dirty="0"/>
              <a:t>SUSTAINABILITY AND PERSONAL FINANCE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3D08F8F-9192-C53A-31BF-24550FAF33F3}"/>
              </a:ext>
            </a:extLst>
          </p:cNvPr>
          <p:cNvSpPr txBox="1">
            <a:spLocks/>
          </p:cNvSpPr>
          <p:nvPr/>
        </p:nvSpPr>
        <p:spPr>
          <a:xfrm>
            <a:off x="2408905" y="2897744"/>
            <a:ext cx="7864952" cy="10168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LIVING THE COMMITMENT 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B89EF8-C820-AEBF-85D1-9A07BE889B59}"/>
              </a:ext>
            </a:extLst>
          </p:cNvPr>
          <p:cNvSpPr txBox="1"/>
          <p:nvPr/>
        </p:nvSpPr>
        <p:spPr>
          <a:xfrm>
            <a:off x="2644875" y="3865751"/>
            <a:ext cx="83230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Money Math: Adding up savings &amp; watching it grow.</a:t>
            </a:r>
            <a:endParaRPr lang="en-U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6D4F6-3D1C-6256-BCF9-786EB96CDE81}"/>
              </a:ext>
            </a:extLst>
          </p:cNvPr>
          <p:cNvSpPr txBox="1"/>
          <p:nvPr/>
        </p:nvSpPr>
        <p:spPr>
          <a:xfrm>
            <a:off x="7842826" y="5525957"/>
            <a:ext cx="4159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Aptos" panose="020B0004020202020204" pitchFamily="34" charset="0"/>
              </a:rPr>
              <a:t>SAMUEL MATEKHA SHIKHONGOLA</a:t>
            </a:r>
            <a:endParaRPr lang="en-U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C09B71-9EC9-ADDE-C3C6-6A0F36C7A6A2}"/>
              </a:ext>
            </a:extLst>
          </p:cNvPr>
          <p:cNvSpPr txBox="1"/>
          <p:nvPr/>
        </p:nvSpPr>
        <p:spPr>
          <a:xfrm>
            <a:off x="7842826" y="5865085"/>
            <a:ext cx="397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Head Marketing and Communicatio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n</a:t>
            </a:r>
          </a:p>
          <a:p>
            <a:r>
              <a:rPr lang="en-US" dirty="0">
                <a:latin typeface="Aptos" panose="020B0004020202020204" pitchFamily="34" charset="0"/>
              </a:rPr>
              <a:t>Diamond Trust Bank</a:t>
            </a:r>
            <a:endParaRPr lang="en-UG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A20D3-783E-50D8-15CB-7C1C56D838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19201F5-5100-A88E-5989-C945192A9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9AEA62-C57D-53DF-1EB9-FE3C7E20FBD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C7CCFA-7808-5FE8-264E-1DF816B3ADB5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C417E1A-012F-C969-8150-75D1A94A0C8F}"/>
              </a:ext>
            </a:extLst>
          </p:cNvPr>
          <p:cNvSpPr txBox="1"/>
          <p:nvPr/>
        </p:nvSpPr>
        <p:spPr>
          <a:xfrm>
            <a:off x="4769444" y="4468512"/>
            <a:ext cx="276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SAVE</a:t>
            </a:r>
            <a:r>
              <a:rPr lang="en-US" dirty="0">
                <a:latin typeface="Aptos" panose="020B0004020202020204" pitchFamily="34" charset="0"/>
              </a:rPr>
              <a:t> | 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PROTECT</a:t>
            </a:r>
            <a:r>
              <a:rPr lang="en-US" b="1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| </a:t>
            </a:r>
            <a:r>
              <a:rPr lang="en-US" b="1" dirty="0">
                <a:solidFill>
                  <a:srgbClr val="FF0000"/>
                </a:solidFill>
                <a:latin typeface="Aptos" panose="020B0004020202020204" pitchFamily="34" charset="0"/>
              </a:rPr>
              <a:t>GROW</a:t>
            </a:r>
            <a:endParaRPr lang="en-UG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69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E9A5DC-01E9-150B-FFF8-95C16A7F4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D93006C7-91BE-B3C7-112A-9F91D0229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34B5BFF-0BFE-3BE8-4A7E-F2D7B362CF8C}"/>
              </a:ext>
            </a:extLst>
          </p:cNvPr>
          <p:cNvSpPr txBox="1">
            <a:spLocks/>
          </p:cNvSpPr>
          <p:nvPr/>
        </p:nvSpPr>
        <p:spPr>
          <a:xfrm>
            <a:off x="10245215" y="179931"/>
            <a:ext cx="1756120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SAVING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670F89D-E499-4F5A-F1D6-C5CF0D501FD8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F0AEB3B-6318-982E-922A-B08FD8F16943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27128D-CFA4-5569-86BA-7ED1B8024834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9039690-C83B-B0D4-6C86-365A184F9A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4D575FF-6696-6835-1022-F83F822AE7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107DD99-89AB-A2EF-B55C-BE2052BA4CB5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30AB6F0-3604-DA43-BADC-217D151C4E4A}"/>
              </a:ext>
            </a:extLst>
          </p:cNvPr>
          <p:cNvSpPr txBox="1">
            <a:spLocks/>
          </p:cNvSpPr>
          <p:nvPr/>
        </p:nvSpPr>
        <p:spPr>
          <a:xfrm>
            <a:off x="1968017" y="2602457"/>
            <a:ext cx="3295204" cy="13599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Bank accounts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Property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Bonds and Bills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ETC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60505CF-E5C5-8818-F853-027D9E5C7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6088" y="1286621"/>
            <a:ext cx="6951411" cy="1080603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200" dirty="0">
                <a:latin typeface="Apto body"/>
              </a:rPr>
              <a:t>The money/ an item set aside for future use and not spent immediately.  Saving can be used to accomplish objectives in the short-term, medium term and long term.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48E56-9F7A-77E5-CFE1-CF069AEEF79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82" y="1286621"/>
            <a:ext cx="3295205" cy="493585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13A6D-682B-1824-7C36-017FBBC16AC7}"/>
              </a:ext>
            </a:extLst>
          </p:cNvPr>
          <p:cNvSpPr txBox="1">
            <a:spLocks/>
          </p:cNvSpPr>
          <p:nvPr/>
        </p:nvSpPr>
        <p:spPr>
          <a:xfrm>
            <a:off x="1968017" y="4490777"/>
            <a:ext cx="4494539" cy="18697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200" dirty="0"/>
              <a:t>SAVINGS PARTNERS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Banks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Friends </a:t>
            </a:r>
          </a:p>
          <a:p>
            <a:pPr marL="342900" indent="-342900" algn="l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200" dirty="0"/>
              <a:t>Groups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46ABD-31E5-9C80-DEC6-0958B4E9AF9F}"/>
              </a:ext>
            </a:extLst>
          </p:cNvPr>
          <p:cNvSpPr txBox="1"/>
          <p:nvPr/>
        </p:nvSpPr>
        <p:spPr>
          <a:xfrm>
            <a:off x="1733434" y="799673"/>
            <a:ext cx="60960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TIPS ON SAVINGS</a:t>
            </a:r>
            <a:endParaRPr lang="en-UG" sz="2500" dirty="0"/>
          </a:p>
        </p:txBody>
      </p:sp>
    </p:spTree>
    <p:extLst>
      <p:ext uri="{BB962C8B-B14F-4D97-AF65-F5344CB8AC3E}">
        <p14:creationId xmlns:p14="http://schemas.microsoft.com/office/powerpoint/2010/main" val="562777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5BF97-40DF-A1CE-BB44-72368A0AC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D1AA3E9-A6AC-A66D-E984-3905F2C3AD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1BE7BDD-B3F0-F502-B5E0-D40544226A1E}"/>
              </a:ext>
            </a:extLst>
          </p:cNvPr>
          <p:cNvSpPr txBox="1">
            <a:spLocks/>
          </p:cNvSpPr>
          <p:nvPr/>
        </p:nvSpPr>
        <p:spPr>
          <a:xfrm>
            <a:off x="9320981" y="179931"/>
            <a:ext cx="2680354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INVESTMENT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A61F211-AD84-2742-7CAE-6D63D248AB90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0E678DB-8BBE-4FC4-2DBC-5771F7BABBBE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88A6A03-EE76-687B-80B5-F5CCDF9BBE99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725607A1-3FE9-42A9-CCE6-7056B5D3A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B9057FA-E318-BA1C-E986-E1707F5DA95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F36FF85-61A6-F5CA-59C5-FB31E7F08B61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671C12B-28FB-A054-8DD4-193907F56A0E}"/>
              </a:ext>
            </a:extLst>
          </p:cNvPr>
          <p:cNvSpPr txBox="1"/>
          <p:nvPr/>
        </p:nvSpPr>
        <p:spPr>
          <a:xfrm>
            <a:off x="1868129" y="1815382"/>
            <a:ext cx="567567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How much you should invest depends on your financial situation, investment goal and when you need to reach it.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Gotham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Pick an investment strategy that makes sense for your saving goals, how much you're investing and your time horizon.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Gotham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Understand your investment choices /options— such as Term deposits, Insurance, recurring deposits, stocks, bonds and bills, business,  property, education, personality — to build a portfolio for your goals.</a:t>
            </a:r>
            <a:endParaRPr lang="en-US" dirty="0">
              <a:solidFill>
                <a:srgbClr val="000000"/>
              </a:solidFill>
              <a:latin typeface="Gotham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>
              <a:solidFill>
                <a:srgbClr val="000000"/>
              </a:solidFill>
              <a:latin typeface="Gotham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latin typeface="Gotham"/>
              </a:rPr>
              <a:t>Start investing as early as possible.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9872CD-D88A-C752-7ECE-C4BDDFE7FE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0" y="583922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INVESTMENT TIPS FOR BEGINNERS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708582-8D83-1900-C95C-542D1D4E2527}"/>
              </a:ext>
            </a:extLst>
          </p:cNvPr>
          <p:cNvSpPr txBox="1"/>
          <p:nvPr/>
        </p:nvSpPr>
        <p:spPr>
          <a:xfrm>
            <a:off x="1769800" y="112520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Gotham"/>
              </a:rPr>
              <a:t>Investing is one of the best ways to see solid returns on your money.</a:t>
            </a:r>
          </a:p>
        </p:txBody>
      </p:sp>
      <p:pic>
        <p:nvPicPr>
          <p:cNvPr id="12" name="Picture 2" descr="For Africa&amp;#39;s farmers it&amp;#39;s government, not big business, that is key |  Guardian sustainable business | The Guardian">
            <a:extLst>
              <a:ext uri="{FF2B5EF4-FFF2-40B4-BE49-F238E27FC236}">
                <a16:creationId xmlns:a16="http://schemas.microsoft.com/office/drawing/2014/main" id="{146C4073-CFDA-9B26-3742-60A05097D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16" y="1399367"/>
            <a:ext cx="2029634" cy="202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Reasons Why Your Business NEEDS Social Media Marketing - TOA">
            <a:extLst>
              <a:ext uri="{FF2B5EF4-FFF2-40B4-BE49-F238E27FC236}">
                <a16:creationId xmlns:a16="http://schemas.microsoft.com/office/drawing/2014/main" id="{ABCF03DD-C01F-EA79-0593-352A329ED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6" r="12041"/>
          <a:stretch/>
        </p:blipFill>
        <p:spPr bwMode="auto">
          <a:xfrm>
            <a:off x="7621706" y="1380151"/>
            <a:ext cx="1915545" cy="20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ow to realistically start a business in Africa with little or no capital">
            <a:extLst>
              <a:ext uri="{FF2B5EF4-FFF2-40B4-BE49-F238E27FC236}">
                <a16:creationId xmlns:a16="http://schemas.microsoft.com/office/drawing/2014/main" id="{EA6048B4-9781-9626-7B5F-3082E76CE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4" t="525" r="33739" b="-525"/>
          <a:stretch/>
        </p:blipFill>
        <p:spPr bwMode="auto">
          <a:xfrm>
            <a:off x="7621706" y="3977262"/>
            <a:ext cx="1915545" cy="175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Ask ABI&amp;quot; QUESTION 2: Is South-East Africa Ready To Grow Out Of “Mommy And  Daddy” Businesses? — African Business Institute">
            <a:extLst>
              <a:ext uri="{FF2B5EF4-FFF2-40B4-BE49-F238E27FC236}">
                <a16:creationId xmlns:a16="http://schemas.microsoft.com/office/drawing/2014/main" id="{301A30E0-268A-61A7-17F7-05D639E8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6" r="17738" b="13288"/>
          <a:stretch/>
        </p:blipFill>
        <p:spPr bwMode="auto">
          <a:xfrm>
            <a:off x="9769690" y="3977262"/>
            <a:ext cx="2029627" cy="1754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174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24FD5-8F90-D8AC-5F4F-E06CAC392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CF423B8-A30D-BBE3-8ED9-62A4B365F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B8594500-409D-1282-847A-3AEB0ADBD5A9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C856D6-9E19-BE4E-6AE6-F8353F60DC15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7AFC2BE4-4777-7F65-BAEE-F75683B1CCC1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CAED488-4635-328B-F287-9359502851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6187B7D-9B9B-DB55-B224-DAE10F5E60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2D27B61-98AC-2926-BEB5-87198A40F55A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975EC187-16BF-8A66-3CF0-9767C5260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0" y="583922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MONEY MATH – THE EARLIER THE BETTER</a:t>
            </a:r>
          </a:p>
        </p:txBody>
      </p:sp>
      <p:pic>
        <p:nvPicPr>
          <p:cNvPr id="7" name="table">
            <a:extLst>
              <a:ext uri="{FF2B5EF4-FFF2-40B4-BE49-F238E27FC236}">
                <a16:creationId xmlns:a16="http://schemas.microsoft.com/office/drawing/2014/main" id="{0C914578-6D77-8EDC-FA68-7C5C796CF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9339" y="1116460"/>
            <a:ext cx="3065707" cy="4351334"/>
          </a:xfrm>
          <a:prstGeom prst="rect">
            <a:avLst/>
          </a:prstGeom>
        </p:spPr>
      </p:pic>
      <p:pic>
        <p:nvPicPr>
          <p:cNvPr id="8" name="table">
            <a:extLst>
              <a:ext uri="{FF2B5EF4-FFF2-40B4-BE49-F238E27FC236}">
                <a16:creationId xmlns:a16="http://schemas.microsoft.com/office/drawing/2014/main" id="{16E4B544-0D32-13E1-399E-05D5D20A2B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4463" y="1200263"/>
            <a:ext cx="3027644" cy="4571991"/>
          </a:xfrm>
          <a:prstGeom prst="rect">
            <a:avLst/>
          </a:prstGeom>
        </p:spPr>
      </p:pic>
      <p:sp>
        <p:nvSpPr>
          <p:cNvPr id="10" name="TextBox 8">
            <a:extLst>
              <a:ext uri="{FF2B5EF4-FFF2-40B4-BE49-F238E27FC236}">
                <a16:creationId xmlns:a16="http://schemas.microsoft.com/office/drawing/2014/main" id="{BF5F98DE-D3E0-92C3-7062-3F4502C18381}"/>
              </a:ext>
            </a:extLst>
          </p:cNvPr>
          <p:cNvSpPr txBox="1"/>
          <p:nvPr/>
        </p:nvSpPr>
        <p:spPr>
          <a:xfrm>
            <a:off x="5222785" y="3011230"/>
            <a:ext cx="306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K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Interest calculated at 8% per annum</a:t>
            </a:r>
            <a:endParaRPr lang="en-UG" dirty="0">
              <a:solidFill>
                <a:srgbClr val="FF000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B90CB1C-1DC1-F396-4CAD-2811EBB808F9}"/>
              </a:ext>
            </a:extLst>
          </p:cNvPr>
          <p:cNvSpPr/>
          <p:nvPr/>
        </p:nvSpPr>
        <p:spPr>
          <a:xfrm>
            <a:off x="1879503" y="5487458"/>
            <a:ext cx="3065705" cy="8263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K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Invested $ 55,000</a:t>
            </a:r>
          </a:p>
          <a:p>
            <a:pPr algn="ctr"/>
            <a:r>
              <a:rPr lang="en-US" dirty="0"/>
              <a:t>Final retirement Value - $615,580</a:t>
            </a:r>
            <a:endParaRPr lang="en-UG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A8EDCD19-CB2F-9BC4-6711-5A862B9B6917}"/>
              </a:ext>
            </a:extLst>
          </p:cNvPr>
          <p:cNvSpPr/>
          <p:nvPr/>
        </p:nvSpPr>
        <p:spPr>
          <a:xfrm>
            <a:off x="7915608" y="5770158"/>
            <a:ext cx="4085727" cy="595777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K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Invested $ 130,000</a:t>
            </a:r>
          </a:p>
          <a:p>
            <a:pPr algn="ctr"/>
            <a:r>
              <a:rPr lang="en-US" dirty="0"/>
              <a:t>Final retirement Value - $431,754</a:t>
            </a:r>
            <a:endParaRPr lang="en-U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65779B-8EC7-00D5-9BB3-94A98FBA85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5959" y="89429"/>
            <a:ext cx="4444652" cy="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K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INVESTMENT TIME</a:t>
            </a:r>
          </a:p>
        </p:txBody>
      </p:sp>
    </p:spTree>
    <p:extLst>
      <p:ext uri="{BB962C8B-B14F-4D97-AF65-F5344CB8AC3E}">
        <p14:creationId xmlns:p14="http://schemas.microsoft.com/office/powerpoint/2010/main" val="319522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1F95F-A8B4-5748-D3D9-FCC6355267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12FA796-09CA-905D-0FB5-19EF54D636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F6E7D5A-3451-6C00-0E55-EB8862B75BA6}"/>
              </a:ext>
            </a:extLst>
          </p:cNvPr>
          <p:cNvSpPr txBox="1">
            <a:spLocks/>
          </p:cNvSpPr>
          <p:nvPr/>
        </p:nvSpPr>
        <p:spPr>
          <a:xfrm>
            <a:off x="6361472" y="179931"/>
            <a:ext cx="5639863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TASK/ RESPONSIBILITIES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F2FDD82-23E8-1DC1-3D3D-7DAD25BC033A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10D87D-15E3-1D6D-32B7-B2AA89328171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433FD6-564B-DD21-A8A5-CCA76437D4DA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B0E8DA5-516C-D597-7FBB-8C4C23443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5206356-35AD-5592-6C91-3751236CE3C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5AA2CE9-FA85-3FE7-B2BC-27CE64F1852C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6E2DDA3-1B62-2211-FD63-41CC70A3ED4F}"/>
              </a:ext>
            </a:extLst>
          </p:cNvPr>
          <p:cNvSpPr txBox="1">
            <a:spLocks/>
          </p:cNvSpPr>
          <p:nvPr/>
        </p:nvSpPr>
        <p:spPr>
          <a:xfrm>
            <a:off x="1911130" y="1319486"/>
            <a:ext cx="97794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That your problems are yours</a:t>
            </a:r>
          </a:p>
          <a:p>
            <a:pPr algn="l"/>
            <a:r>
              <a:rPr lang="en-US" dirty="0"/>
              <a:t>That you are the best solution to your problems – </a:t>
            </a:r>
            <a:r>
              <a:rPr lang="en-US" b="1" dirty="0">
                <a:solidFill>
                  <a:srgbClr val="FF0000"/>
                </a:solidFill>
              </a:rPr>
              <a:t>not government, not the bank, not landlord and not your spouse…</a:t>
            </a:r>
          </a:p>
          <a:p>
            <a:pPr algn="l"/>
            <a:r>
              <a:rPr lang="en-US" dirty="0"/>
              <a:t>The school fees problem is relative… </a:t>
            </a:r>
            <a:r>
              <a:rPr lang="en-US" b="1" dirty="0">
                <a:solidFill>
                  <a:srgbClr val="FF0000"/>
                </a:solidFill>
              </a:rPr>
              <a:t>you pick your choice</a:t>
            </a:r>
          </a:p>
          <a:p>
            <a:pPr algn="l"/>
            <a:r>
              <a:rPr lang="en-US" dirty="0"/>
              <a:t>That the law won’t change today to give you money… </a:t>
            </a:r>
            <a:r>
              <a:rPr lang="en-US" b="1" dirty="0">
                <a:solidFill>
                  <a:srgbClr val="FF0000"/>
                </a:solidFill>
              </a:rPr>
              <a:t>but you can change your money habits today</a:t>
            </a:r>
          </a:p>
          <a:p>
            <a:pPr algn="l"/>
            <a:r>
              <a:rPr lang="en-US" dirty="0"/>
              <a:t>That wealth is habits, attitudes, behavior, and 5% money. </a:t>
            </a:r>
            <a:r>
              <a:rPr lang="en-US" b="1" dirty="0">
                <a:solidFill>
                  <a:srgbClr val="FF0000"/>
                </a:solidFill>
              </a:rPr>
              <a:t>You should stop looking for money and start making money</a:t>
            </a:r>
          </a:p>
          <a:p>
            <a:pPr algn="l"/>
            <a:r>
              <a:rPr lang="en-US" dirty="0"/>
              <a:t>You grew up eating other people’s money….</a:t>
            </a:r>
            <a:r>
              <a:rPr lang="en-US" b="1" dirty="0">
                <a:solidFill>
                  <a:srgbClr val="FF0000"/>
                </a:solidFill>
              </a:rPr>
              <a:t> you would plan for the next generation ton eat your money – don’t be selfish</a:t>
            </a:r>
          </a:p>
          <a:p>
            <a:pPr algn="l"/>
            <a:r>
              <a:rPr lang="en-US" dirty="0"/>
              <a:t>If you don’t save money… </a:t>
            </a:r>
            <a:r>
              <a:rPr lang="en-US" b="1" dirty="0"/>
              <a:t>money won’t save you</a:t>
            </a:r>
            <a:endParaRPr lang="en-UG" b="1" dirty="0"/>
          </a:p>
        </p:txBody>
      </p:sp>
    </p:spTree>
    <p:extLst>
      <p:ext uri="{BB962C8B-B14F-4D97-AF65-F5344CB8AC3E}">
        <p14:creationId xmlns:p14="http://schemas.microsoft.com/office/powerpoint/2010/main" val="69788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9952A2-FF49-0C8C-3FCC-44032E327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14602F7-0CC1-F335-A871-C33E6888EA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3296" y="1574750"/>
            <a:ext cx="6485408" cy="1112228"/>
          </a:xfrm>
        </p:spPr>
        <p:txBody>
          <a:bodyPr>
            <a:normAutofit/>
          </a:bodyPr>
          <a:lstStyle/>
          <a:p>
            <a:r>
              <a:rPr lang="en-US" b="1" dirty="0"/>
              <a:t>THANK YOU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F0620E2-F1DA-1B80-DC56-A63D35481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588" y="3626894"/>
            <a:ext cx="1508891" cy="14479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7D59573-F804-8A3D-4C0A-0F72875FD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0276" y="3730326"/>
            <a:ext cx="3031448" cy="12410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A56214B-4BDA-6CAB-472D-FC26AC38C4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6738" y="3859161"/>
            <a:ext cx="2281010" cy="11122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530978-AB12-4929-3CC7-8CED1DF5B1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3570" y="5594555"/>
            <a:ext cx="10443176" cy="71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2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340D6DF-1B2F-39CC-9413-1993ACF3C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0" y="582901"/>
            <a:ext cx="4729322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SDGS AND PERSONAL FINANCE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3380D5-BC2C-34D4-1CD3-6B99B86A9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D8A8FC39-C467-8285-C0E6-97DE84500A3F}"/>
              </a:ext>
            </a:extLst>
          </p:cNvPr>
          <p:cNvSpPr txBox="1">
            <a:spLocks/>
          </p:cNvSpPr>
          <p:nvPr/>
        </p:nvSpPr>
        <p:spPr>
          <a:xfrm>
            <a:off x="7964129" y="179931"/>
            <a:ext cx="4037206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SUSTAINABILITY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66AD2A5-E2AF-4A4E-3066-AA4A041254ED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AE7CCF5-E248-BE9F-EDA9-50B27D95EDC0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3B867A-29A8-8D1C-4C97-9C748FC3118B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656B8B7A-E1B4-01D5-FAAA-F649BB6D48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6E8DC7C-8BA1-86EF-FB21-DFA11A10AA9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84A94D-F4C6-0210-86AE-FA9E3943A177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5E69DDF4-BCFA-7221-4013-A2656E5C4F99}"/>
              </a:ext>
            </a:extLst>
          </p:cNvPr>
          <p:cNvSpPr txBox="1"/>
          <p:nvPr/>
        </p:nvSpPr>
        <p:spPr>
          <a:xfrm>
            <a:off x="1937080" y="3353671"/>
            <a:ext cx="440107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Others</a:t>
            </a:r>
          </a:p>
          <a:p>
            <a:pPr marL="342900" indent="-342900">
              <a:buAutoNum type="arabicPeriod" startAt="2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Zero Hunger</a:t>
            </a:r>
          </a:p>
          <a:p>
            <a:pPr marL="342900" indent="-342900">
              <a:buAutoNum type="arabicPeriod" startAt="2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Good health and wellbeing</a:t>
            </a:r>
          </a:p>
          <a:p>
            <a:pPr marL="342900" indent="-342900">
              <a:buAutoNum type="arabicPeriod" startAt="2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Q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uality Education</a:t>
            </a:r>
          </a:p>
          <a:p>
            <a:pPr marL="342900" indent="-342900">
              <a:buAutoNum type="arabicPeriod" startAt="2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Gender </a:t>
            </a: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equality</a:t>
            </a:r>
          </a:p>
          <a:p>
            <a:pPr marL="342900" indent="-342900">
              <a:buAutoNum type="arabicPeriod" startAt="2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Clean water and sanitation</a:t>
            </a:r>
          </a:p>
          <a:p>
            <a:pPr marL="342900" indent="-342900">
              <a:buAutoNum type="arabicPeriod" startAt="2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Affordable and clean energy</a:t>
            </a:r>
          </a:p>
          <a:p>
            <a:pPr marL="342900" indent="-342900">
              <a:buAutoNum type="arabicPeriod" startAt="2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Decent work and economic growth</a:t>
            </a:r>
          </a:p>
          <a:p>
            <a:pPr marL="342900" indent="-342900">
              <a:buAutoNum type="arabicPeriod" startAt="2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Industry Innovations and Infrastructure</a:t>
            </a:r>
          </a:p>
          <a:p>
            <a:pPr marL="342900" indent="-342900">
              <a:buAutoNum type="arabicPeriod" startAt="2"/>
            </a:pPr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Reduced Inequalities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7BA65AE-D43D-E250-06DB-2B7C3340B399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8498"/>
          <a:stretch/>
        </p:blipFill>
        <p:spPr>
          <a:xfrm>
            <a:off x="1984478" y="1326107"/>
            <a:ext cx="1988992" cy="159622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E692AB57-2F95-3AAA-73CD-84CD8BABA4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6486" y="1326107"/>
            <a:ext cx="2295525" cy="154580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13E94F3-3407-E692-ED97-CA42CAC86E8A}"/>
              </a:ext>
            </a:extLst>
          </p:cNvPr>
          <p:cNvSpPr txBox="1"/>
          <p:nvPr/>
        </p:nvSpPr>
        <p:spPr>
          <a:xfrm>
            <a:off x="7419821" y="3702954"/>
            <a:ext cx="44010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 startAt="11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Sustainable cities and communities</a:t>
            </a:r>
          </a:p>
          <a:p>
            <a:pPr marL="342900" indent="-342900">
              <a:buAutoNum type="arabicPeriod" startAt="11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Responsible consumption and production</a:t>
            </a:r>
          </a:p>
          <a:p>
            <a:pPr marL="342900" indent="-342900">
              <a:buAutoNum type="arabicPeriod" startAt="11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Climate action</a:t>
            </a:r>
          </a:p>
          <a:p>
            <a:pPr marL="342900" indent="-342900">
              <a:buAutoNum type="arabicPeriod" startAt="11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Life below water</a:t>
            </a:r>
          </a:p>
          <a:p>
            <a:pPr marL="342900" indent="-342900">
              <a:buAutoNum type="arabicPeriod" startAt="11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Life on land</a:t>
            </a:r>
            <a:endParaRPr lang="en-US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342900" indent="-342900">
              <a:buAutoNum type="arabicPeriod" startAt="11"/>
            </a:pPr>
            <a:r>
              <a:rPr lang="en-US" dirty="0"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Peace, Justice and strong institutions</a:t>
            </a:r>
          </a:p>
          <a:p>
            <a:pPr marL="342900" indent="-342900">
              <a:buAutoNum type="arabicPeriod" startAt="11"/>
            </a:pPr>
            <a:r>
              <a:rPr lang="en-US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Partnership for the goals</a:t>
            </a:r>
            <a:endParaRPr lang="en-US" sz="1800" dirty="0"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647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F6535-9968-D6B8-44EB-340137879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0D4177-E5CE-521C-7A2D-FD3F1D11F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0" y="582901"/>
            <a:ext cx="3598607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SUSTAINABILITY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A72F616-A3D9-48BD-A88B-24918F7CA0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BFBA4426-2CC1-BA59-54DD-6F0AAF49CA3C}"/>
              </a:ext>
            </a:extLst>
          </p:cNvPr>
          <p:cNvSpPr txBox="1">
            <a:spLocks/>
          </p:cNvSpPr>
          <p:nvPr/>
        </p:nvSpPr>
        <p:spPr>
          <a:xfrm>
            <a:off x="7964129" y="179931"/>
            <a:ext cx="4037206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KEY DEFINIATIONS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4A32E1-D8E2-1CB3-CE02-0560C86D17B0}"/>
              </a:ext>
            </a:extLst>
          </p:cNvPr>
          <p:cNvSpPr txBox="1"/>
          <p:nvPr/>
        </p:nvSpPr>
        <p:spPr>
          <a:xfrm>
            <a:off x="1769800" y="2631778"/>
            <a:ext cx="47588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PERSONAL FINANCE</a:t>
            </a:r>
            <a:endParaRPr lang="en-UG" sz="2500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5FE43B4-ECDF-EFE2-132B-5223B46D6A07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4A95DE7-F1D0-C488-1749-F40B7671CA36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94F4D4-F885-52AB-40E3-235513B81012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42C399A-808C-93F8-4872-7FA425033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751093-F3D7-7181-81F8-5E0A3DA9C3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DC67D77-B69D-B7BF-0A06-5BB5BD9C05A7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9C755F0A-DF63-6FD6-2F06-9D46CA779F19}"/>
              </a:ext>
            </a:extLst>
          </p:cNvPr>
          <p:cNvSpPr txBox="1"/>
          <p:nvPr/>
        </p:nvSpPr>
        <p:spPr>
          <a:xfrm>
            <a:off x="1769800" y="4515086"/>
            <a:ext cx="4758812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b="1" dirty="0"/>
              <a:t>COMMITMENT</a:t>
            </a:r>
            <a:endParaRPr lang="en-UG" sz="25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B2DADE8-8DF5-A721-B80F-7A05E8594F81}"/>
              </a:ext>
            </a:extLst>
          </p:cNvPr>
          <p:cNvSpPr txBox="1"/>
          <p:nvPr/>
        </p:nvSpPr>
        <p:spPr>
          <a:xfrm>
            <a:off x="1852241" y="1119669"/>
            <a:ext cx="10198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Practices and habits that promote your long-term well being, resilience and environmental responsibility.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Environmental sustainability – Nature and your surroundings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Social sustainability – Personal growth, value alignment, mental health &amp; relationships.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Economic sustainability – Financial management, personal development &amp; long-term security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86A49DA-4559-AC60-55D0-8278BC247345}"/>
              </a:ext>
            </a:extLst>
          </p:cNvPr>
          <p:cNvSpPr txBox="1"/>
          <p:nvPr/>
        </p:nvSpPr>
        <p:spPr>
          <a:xfrm>
            <a:off x="1852241" y="3108044"/>
            <a:ext cx="101981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Management of resources to achieve financial stability as per set goal and objectives.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Goals – Independence – wealth creation, Debit freedom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Value optimization – Work and generating income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Budgeting – Expenditure, Savings, Investments, Borrowing, Risk Management and Future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Living a life – Life choices for happiness or the other side.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3D6330E-C49D-1568-D7F9-39F1E66CCCCA}"/>
              </a:ext>
            </a:extLst>
          </p:cNvPr>
          <p:cNvSpPr txBox="1"/>
          <p:nvPr/>
        </p:nvSpPr>
        <p:spPr>
          <a:xfrm>
            <a:off x="1852241" y="5027041"/>
            <a:ext cx="101981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Living and actioning set promises to achieve certain objectives.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Short-term -  Debit repayment, emergency etc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Long-term – Retirement, investment, insurance, marriage etc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>
                <a:latin typeface="Aptos" panose="020B0004020202020204" pitchFamily="34" charset="0"/>
              </a:rPr>
              <a:t>Recuring – Monthly bills, Subscription service, loan repayment among others</a:t>
            </a:r>
          </a:p>
        </p:txBody>
      </p:sp>
    </p:spTree>
    <p:extLst>
      <p:ext uri="{BB962C8B-B14F-4D97-AF65-F5344CB8AC3E}">
        <p14:creationId xmlns:p14="http://schemas.microsoft.com/office/powerpoint/2010/main" val="2537647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CD7D-56A7-D4AF-0C01-5F803D14D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43EB382-FA22-C911-C65F-12E49E58A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1290E23E-4A1F-DBE4-EFD9-B63BF438B26D}"/>
              </a:ext>
            </a:extLst>
          </p:cNvPr>
          <p:cNvSpPr txBox="1">
            <a:spLocks/>
          </p:cNvSpPr>
          <p:nvPr/>
        </p:nvSpPr>
        <p:spPr>
          <a:xfrm>
            <a:off x="7964129" y="179931"/>
            <a:ext cx="4037206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GOALS / OBJECTIVES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076502A-C50D-7DB7-9B73-73F79373F4D2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691B5A1-2AFB-D2DE-8020-3BD03D84E428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F7EDCB-502B-7F48-16CF-348D858218F4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B1C395D-02AE-58F2-1B38-799D61CCB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A6EABBA-65DB-C036-BEDA-37AD1A1AE02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19450D2-05CA-F114-C8DC-141D7128FA62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C3276700-6A90-FE44-ECF6-74947EEB6F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800" y="907047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PERSONAL DRIVERS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D5B4B8-C27F-C5A7-CD84-62442634F625}"/>
              </a:ext>
            </a:extLst>
          </p:cNvPr>
          <p:cNvSpPr txBox="1"/>
          <p:nvPr/>
        </p:nvSpPr>
        <p:spPr>
          <a:xfrm>
            <a:off x="1769800" y="1556405"/>
            <a:ext cx="79641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0" i="0" dirty="0">
                <a:solidFill>
                  <a:srgbClr val="2D374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“Setting goals is the first step in turning the invisible into the visible.” – Tony Robbins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BE0097-54BE-659B-7DF3-8CEE3DE2E43C}"/>
              </a:ext>
            </a:extLst>
          </p:cNvPr>
          <p:cNvSpPr txBox="1"/>
          <p:nvPr/>
        </p:nvSpPr>
        <p:spPr>
          <a:xfrm>
            <a:off x="1684931" y="2333298"/>
            <a:ext cx="749839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 dirty="0">
                <a:solidFill>
                  <a:srgbClr val="2D374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“You are never too old to set a new goal or dream a new dream.” – C.S. Lewis</a:t>
            </a:r>
            <a:endParaRPr lang="en-UG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Picture 14" descr="A group of people carrying a red word&#10;&#10;Description automatically generated">
            <a:extLst>
              <a:ext uri="{FF2B5EF4-FFF2-40B4-BE49-F238E27FC236}">
                <a16:creationId xmlns:a16="http://schemas.microsoft.com/office/drawing/2014/main" id="{300C5F3C-7A37-04DD-38A8-2E7941E5AD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6" t="13786" r="5385" b="13673"/>
          <a:stretch/>
        </p:blipFill>
        <p:spPr>
          <a:xfrm rot="16200000">
            <a:off x="8484720" y="2394513"/>
            <a:ext cx="4742822" cy="2546267"/>
          </a:xfrm>
          <a:prstGeom prst="rect">
            <a:avLst/>
          </a:prstGeom>
        </p:spPr>
      </p:pic>
      <p:graphicFrame>
        <p:nvGraphicFramePr>
          <p:cNvPr id="35" name="TextBox 32">
            <a:extLst>
              <a:ext uri="{FF2B5EF4-FFF2-40B4-BE49-F238E27FC236}">
                <a16:creationId xmlns:a16="http://schemas.microsoft.com/office/drawing/2014/main" id="{C923EBE6-2D47-D3C7-863F-9EC6B8782ED3}"/>
              </a:ext>
            </a:extLst>
          </p:cNvPr>
          <p:cNvGraphicFramePr/>
          <p:nvPr/>
        </p:nvGraphicFramePr>
        <p:xfrm>
          <a:off x="1769800" y="3081770"/>
          <a:ext cx="7413527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57833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4E3217-775E-8707-29DB-5352BB463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1ABC8EC-7119-BC1E-B5AD-799D28011519}"/>
              </a:ext>
            </a:extLst>
          </p:cNvPr>
          <p:cNvSpPr/>
          <p:nvPr/>
        </p:nvSpPr>
        <p:spPr>
          <a:xfrm>
            <a:off x="5875552" y="3116308"/>
            <a:ext cx="2331287" cy="1945857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A4B1C4-D99A-B032-1B42-419BE7D338EC}"/>
              </a:ext>
            </a:extLst>
          </p:cNvPr>
          <p:cNvSpPr/>
          <p:nvPr/>
        </p:nvSpPr>
        <p:spPr>
          <a:xfrm>
            <a:off x="1975240" y="3715887"/>
            <a:ext cx="2331287" cy="629971"/>
          </a:xfrm>
          <a:prstGeom prst="rect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G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AF83AF-139E-E167-162B-84D6FF96C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931" y="907366"/>
            <a:ext cx="6951411" cy="497440"/>
          </a:xfrm>
        </p:spPr>
        <p:txBody>
          <a:bodyPr>
            <a:normAutofit fontScale="90000"/>
          </a:bodyPr>
          <a:lstStyle/>
          <a:p>
            <a:pPr algn="l"/>
            <a:r>
              <a:rPr lang="en-US" sz="2500" b="1" dirty="0"/>
              <a:t>RESOURCE OPTIMISATION FOR PESONAL FINANCE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5B70E6-B807-8B8F-BC4C-6705A177F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C28B056F-452F-D42A-DBEE-5597A51412E2}"/>
              </a:ext>
            </a:extLst>
          </p:cNvPr>
          <p:cNvSpPr txBox="1">
            <a:spLocks/>
          </p:cNvSpPr>
          <p:nvPr/>
        </p:nvSpPr>
        <p:spPr>
          <a:xfrm>
            <a:off x="7964129" y="179931"/>
            <a:ext cx="4037206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PERSONAL FINANCE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E17DCA0-1D8A-A43F-624C-D746ADBC9F70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602F1B-E9E2-EF38-9D0E-D23A4C6B96D3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8A6299-A702-3AC3-F44F-4E5543ED7507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4E43091A-5EE1-B7C9-C1C6-561C7B7E3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7DC5C4B-FEC2-3BC9-D504-832D9C8CB2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B40D6D0-0006-8BF8-84D1-5EE7D3B6DB9E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ood tool box with tools&#10;&#10;Description automatically generated">
            <a:extLst>
              <a:ext uri="{FF2B5EF4-FFF2-40B4-BE49-F238E27FC236}">
                <a16:creationId xmlns:a16="http://schemas.microsoft.com/office/drawing/2014/main" id="{1A1AA3E1-04E0-DCAE-046F-D3C56A4242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6" y="1671187"/>
            <a:ext cx="2773740" cy="2081085"/>
          </a:xfrm>
          <a:prstGeom prst="rect">
            <a:avLst/>
          </a:prstGeom>
        </p:spPr>
      </p:pic>
      <p:pic>
        <p:nvPicPr>
          <p:cNvPr id="5" name="Picture 4" descr="A person sitting on a pile of rocks&#10;&#10;Description automatically generated">
            <a:extLst>
              <a:ext uri="{FF2B5EF4-FFF2-40B4-BE49-F238E27FC236}">
                <a16:creationId xmlns:a16="http://schemas.microsoft.com/office/drawing/2014/main" id="{82359558-FA2F-8125-4F9D-E68DA8FB83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5"/>
          <a:stretch/>
        </p:blipFill>
        <p:spPr>
          <a:xfrm>
            <a:off x="8780206" y="4012333"/>
            <a:ext cx="2773736" cy="18264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EA0C96-AC05-487A-84F2-9C9A59AA5D78}"/>
              </a:ext>
            </a:extLst>
          </p:cNvPr>
          <p:cNvSpPr txBox="1"/>
          <p:nvPr/>
        </p:nvSpPr>
        <p:spPr>
          <a:xfrm>
            <a:off x="5944899" y="3085154"/>
            <a:ext cx="21925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Life</a:t>
            </a:r>
          </a:p>
          <a:p>
            <a:r>
              <a:rPr lang="en-US" dirty="0">
                <a:solidFill>
                  <a:schemeClr val="bg1"/>
                </a:solidFill>
              </a:rPr>
              <a:t>Complete body</a:t>
            </a:r>
          </a:p>
          <a:p>
            <a:r>
              <a:rPr lang="en-US" dirty="0">
                <a:solidFill>
                  <a:schemeClr val="bg1"/>
                </a:solidFill>
              </a:rPr>
              <a:t>Land / Property</a:t>
            </a:r>
          </a:p>
          <a:p>
            <a:r>
              <a:rPr lang="en-US" dirty="0">
                <a:solidFill>
                  <a:schemeClr val="bg1"/>
                </a:solidFill>
              </a:rPr>
              <a:t>Housing</a:t>
            </a:r>
          </a:p>
          <a:p>
            <a:r>
              <a:rPr lang="en-US" dirty="0">
                <a:solidFill>
                  <a:schemeClr val="bg1"/>
                </a:solidFill>
              </a:rPr>
              <a:t>Skill</a:t>
            </a:r>
          </a:p>
          <a:p>
            <a:r>
              <a:rPr lang="en-US" dirty="0">
                <a:solidFill>
                  <a:schemeClr val="bg1"/>
                </a:solidFill>
              </a:rPr>
              <a:t>Talent</a:t>
            </a:r>
          </a:p>
          <a:p>
            <a:r>
              <a:rPr lang="en-US" dirty="0">
                <a:solidFill>
                  <a:schemeClr val="bg1"/>
                </a:solidFill>
              </a:rPr>
              <a:t>etc </a:t>
            </a:r>
            <a:endParaRPr lang="en-UG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2C7DA9-4D1B-3686-F549-B40D26090DB2}"/>
              </a:ext>
            </a:extLst>
          </p:cNvPr>
          <p:cNvSpPr txBox="1"/>
          <p:nvPr/>
        </p:nvSpPr>
        <p:spPr>
          <a:xfrm>
            <a:off x="1975240" y="3827667"/>
            <a:ext cx="233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What can you offer?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7C5944-C496-DF54-D8D7-8A33F9CCCC0B}"/>
              </a:ext>
            </a:extLst>
          </p:cNvPr>
          <p:cNvSpPr txBox="1"/>
          <p:nvPr/>
        </p:nvSpPr>
        <p:spPr>
          <a:xfrm>
            <a:off x="1809135" y="1671187"/>
            <a:ext cx="67351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Work and maximize return from all you do. Know  what your surrounding wants//needs. Can you add value to them? Can you satisfy the demands? </a:t>
            </a:r>
            <a:endParaRPr lang="en-UG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BF0B4E8-FAAC-EF90-F1D5-77B45351BA84}"/>
              </a:ext>
            </a:extLst>
          </p:cNvPr>
          <p:cNvCxnSpPr/>
          <p:nvPr/>
        </p:nvCxnSpPr>
        <p:spPr>
          <a:xfrm flipV="1">
            <a:off x="4306524" y="3116308"/>
            <a:ext cx="1569028" cy="59957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BC71B2F-C2F0-B134-4041-D6144D082DDA}"/>
              </a:ext>
            </a:extLst>
          </p:cNvPr>
          <p:cNvCxnSpPr>
            <a:cxnSpLocks/>
          </p:cNvCxnSpPr>
          <p:nvPr/>
        </p:nvCxnSpPr>
        <p:spPr>
          <a:xfrm>
            <a:off x="4277028" y="4345858"/>
            <a:ext cx="1638375" cy="73150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82FA801-C69B-EBFB-D4E4-99DEEB1CB113}"/>
              </a:ext>
            </a:extLst>
          </p:cNvPr>
          <p:cNvSpPr txBox="1"/>
          <p:nvPr/>
        </p:nvSpPr>
        <p:spPr>
          <a:xfrm>
            <a:off x="1533830" y="5976697"/>
            <a:ext cx="104940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400" b="0" i="0" dirty="0">
                <a:solidFill>
                  <a:srgbClr val="2D374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“A dream doesn’t become reality through magic; it takes sweat, determination and hard work.” – Colin Powell</a:t>
            </a:r>
          </a:p>
        </p:txBody>
      </p:sp>
    </p:spTree>
    <p:extLst>
      <p:ext uri="{BB962C8B-B14F-4D97-AF65-F5344CB8AC3E}">
        <p14:creationId xmlns:p14="http://schemas.microsoft.com/office/powerpoint/2010/main" val="150982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0C1B22-AB6C-FB85-5074-A41B9E1F9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D2BC63-309F-DFFD-2227-4C1299B66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322C0A82-663F-33D0-3BA6-1C499B110C87}"/>
              </a:ext>
            </a:extLst>
          </p:cNvPr>
          <p:cNvSpPr txBox="1">
            <a:spLocks/>
          </p:cNvSpPr>
          <p:nvPr/>
        </p:nvSpPr>
        <p:spPr>
          <a:xfrm>
            <a:off x="9576619" y="179931"/>
            <a:ext cx="2424716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G" sz="8800" b="1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ptos" panose="020B0004020202020204" pitchFamily="34" charset="0"/>
              </a:rPr>
              <a:t>BUDGETING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E0CDFDC-EE13-83A0-F5C4-1411F94CC420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8ED8FB-14BB-8CD6-CFC1-1A8904217252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B7FD7C-60F9-7253-866B-431523525961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35B2EC9-156F-BFA9-58FB-E48FD6FA8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8D2AAED-6CA5-D21D-F32E-40465771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07D2DD2-EB37-A19F-1D00-D8497DF42144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6EB085B9-E814-609E-F7B5-C4FD1FBFC2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7056" y="677371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MANAGING INCOME AND EXPENSES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600E49-1B8E-E0AE-6AA7-7DD220F87795}"/>
              </a:ext>
            </a:extLst>
          </p:cNvPr>
          <p:cNvSpPr txBox="1"/>
          <p:nvPr/>
        </p:nvSpPr>
        <p:spPr>
          <a:xfrm>
            <a:off x="1857056" y="1273020"/>
            <a:ext cx="9931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Effective management of personal income and budget is crucial for financial stability, Security and achieving both long term and short-term goals </a:t>
            </a:r>
            <a:endParaRPr lang="en-U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39B093-486E-32FB-F2A2-4ECDF3C26CDC}"/>
              </a:ext>
            </a:extLst>
          </p:cNvPr>
          <p:cNvSpPr txBox="1"/>
          <p:nvPr/>
        </p:nvSpPr>
        <p:spPr>
          <a:xfrm>
            <a:off x="1857056" y="2061670"/>
            <a:ext cx="51238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Income management </a:t>
            </a:r>
          </a:p>
          <a:p>
            <a:pPr marL="285750" indent="-285750">
              <a:buFontTx/>
              <a:buChar char="-"/>
            </a:pPr>
            <a:r>
              <a:rPr lang="en-US" dirty="0"/>
              <a:t>Track income - salary/wages and other sources</a:t>
            </a:r>
          </a:p>
          <a:p>
            <a:pPr marL="285750" indent="-285750">
              <a:buFontTx/>
              <a:buChar char="-"/>
            </a:pPr>
            <a:r>
              <a:rPr lang="en-US" dirty="0"/>
              <a:t>Create budgets – allocate income to categories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Prioritize needs – essentials and nonessentials.</a:t>
            </a:r>
          </a:p>
          <a:p>
            <a:pPr marL="285750" indent="-285750">
              <a:buFontTx/>
              <a:buChar char="-"/>
            </a:pPr>
            <a:r>
              <a:rPr lang="en-US" dirty="0"/>
              <a:t>Keep eyes on the goal.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Budgeting</a:t>
            </a:r>
          </a:p>
          <a:p>
            <a:pPr marL="285750" indent="-285750">
              <a:buFontTx/>
              <a:buChar char="-"/>
            </a:pPr>
            <a:r>
              <a:rPr lang="en-US" dirty="0"/>
              <a:t>Apply a rule e.g. 50/30/20 rule – Necessities, food and entertainment. </a:t>
            </a:r>
          </a:p>
          <a:p>
            <a:pPr marL="285750" indent="-285750">
              <a:buFontTx/>
              <a:buChar char="-"/>
            </a:pPr>
            <a:r>
              <a:rPr lang="en-US" dirty="0"/>
              <a:t>Know and categorize expenses – Housing, food</a:t>
            </a:r>
          </a:p>
          <a:p>
            <a:pPr marL="285750" indent="-285750">
              <a:buFontTx/>
              <a:buChar char="-"/>
            </a:pPr>
            <a:r>
              <a:rPr lang="en-US" dirty="0"/>
              <a:t>Review regularly and adjust budget- book keep. </a:t>
            </a:r>
          </a:p>
          <a:p>
            <a:pPr marL="285750" indent="-285750">
              <a:buFontTx/>
              <a:buChar char="-"/>
            </a:pPr>
            <a:r>
              <a:rPr lang="en-US" dirty="0"/>
              <a:t>Keep eyes on the goal. </a:t>
            </a:r>
            <a:endParaRPr lang="en-UG" dirty="0"/>
          </a:p>
          <a:p>
            <a:pPr marL="285750" indent="-285750">
              <a:buFontTx/>
              <a:buChar char="-"/>
            </a:pPr>
            <a:endParaRPr lang="en-UG" dirty="0"/>
          </a:p>
        </p:txBody>
      </p:sp>
      <p:pic>
        <p:nvPicPr>
          <p:cNvPr id="15" name="Picture 14" descr="A calculator and pen on a piece of paper&#10;&#10;Description automatically generated">
            <a:extLst>
              <a:ext uri="{FF2B5EF4-FFF2-40B4-BE49-F238E27FC236}">
                <a16:creationId xmlns:a16="http://schemas.microsoft.com/office/drawing/2014/main" id="{3FC8EF43-748F-6488-829B-F7C15922F7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34" y="2134469"/>
            <a:ext cx="4565442" cy="331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92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F1B9A4-F068-6D3E-A8AF-71908482BD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9C4CAD8-122E-029B-164C-F26DC0DC9E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5750AAF3-BA0A-CBB5-8604-AB4A62D8E22A}"/>
              </a:ext>
            </a:extLst>
          </p:cNvPr>
          <p:cNvSpPr txBox="1">
            <a:spLocks/>
          </p:cNvSpPr>
          <p:nvPr/>
        </p:nvSpPr>
        <p:spPr>
          <a:xfrm>
            <a:off x="7354530" y="179931"/>
            <a:ext cx="4646805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WHY WE SPEND MORE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E7A8500-D9F2-0AEE-42AC-0F62D397A4D9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2335EB-0346-6251-49DF-5AED7ECB9360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00347B-9196-F07E-88F9-61022001F72E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336DE1B-839C-76F9-622F-C0448B38A0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113B091-8EE2-E6FD-AB68-7D5770CC459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7C888F-CCAB-03D6-5C82-885D5DC93153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8361ECB0-0D68-C90E-AA32-4FF33C83462E}"/>
              </a:ext>
            </a:extLst>
          </p:cNvPr>
          <p:cNvSpPr txBox="1">
            <a:spLocks/>
          </p:cNvSpPr>
          <p:nvPr/>
        </p:nvSpPr>
        <p:spPr>
          <a:xfrm>
            <a:off x="1769800" y="2014140"/>
            <a:ext cx="5860032" cy="37672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My friend does and has this.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Consumption of non-essential items (beverages, snacks, luxuries).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Spending more on parties and festivals.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High expenses on life events such as marriages and funerals.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Purchase in small quantities of  necessities at high costs.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No planning ahead as we go to consume.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love credit.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We carry big  cash.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7BF1CF-A181-86A4-B310-B0C4F099F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931" y="1163318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HABITS TAKING OUR MONEY</a:t>
            </a:r>
          </a:p>
        </p:txBody>
      </p:sp>
      <p:pic>
        <p:nvPicPr>
          <p:cNvPr id="5" name="Picture 4" descr="A white mug with blue text&#10;&#10;Description automatically generated">
            <a:extLst>
              <a:ext uri="{FF2B5EF4-FFF2-40B4-BE49-F238E27FC236}">
                <a16:creationId xmlns:a16="http://schemas.microsoft.com/office/drawing/2014/main" id="{13DBD152-2473-927E-29E0-4B1D203E41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810" y="1066489"/>
            <a:ext cx="4628190" cy="462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17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F303-8BC3-FCA5-B8A8-B16FF95B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2AEED6-5560-4BAC-AD46-9CFAEB7F3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FE00A746-F220-4BCA-0FAE-928F203C70C5}"/>
              </a:ext>
            </a:extLst>
          </p:cNvPr>
          <p:cNvSpPr txBox="1">
            <a:spLocks/>
          </p:cNvSpPr>
          <p:nvPr/>
        </p:nvSpPr>
        <p:spPr>
          <a:xfrm>
            <a:off x="7846143" y="179931"/>
            <a:ext cx="4155192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SPENDING VS SAVING</a:t>
            </a: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8C91943A-EAE7-1162-BFBB-F11F31B7C1AF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63F7604-1359-44EA-1818-7AD7E428E0E1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66F3D03-A74D-3F44-F6E7-2AC4E3A8070E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74C7BED-3992-60B9-546D-8DB2CB98C5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14377F3-1879-41EF-6DE7-2CE7EF6BD28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E1D5C11-0B2A-BE86-AC96-025173DF2F7F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4932634-C243-6346-5512-45B7E03403E0}"/>
              </a:ext>
            </a:extLst>
          </p:cNvPr>
          <p:cNvSpPr txBox="1"/>
          <p:nvPr/>
        </p:nvSpPr>
        <p:spPr>
          <a:xfrm>
            <a:off x="2631579" y="2308558"/>
            <a:ext cx="86120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2D3748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“Do not save what is left after spending, but spend what is left after saving.”- Warren Buffett</a:t>
            </a:r>
          </a:p>
        </p:txBody>
      </p:sp>
    </p:spTree>
    <p:extLst>
      <p:ext uri="{BB962C8B-B14F-4D97-AF65-F5344CB8AC3E}">
        <p14:creationId xmlns:p14="http://schemas.microsoft.com/office/powerpoint/2010/main" val="197377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EF91D6-FAFA-E5E0-213F-8A1E8A9E7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2A113E8-71E4-CFE1-3B03-5920D6621B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613" y="4678647"/>
            <a:ext cx="1241117" cy="605173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405080-5FDD-6804-FD72-2C138B5C785C}"/>
              </a:ext>
            </a:extLst>
          </p:cNvPr>
          <p:cNvSpPr txBox="1">
            <a:spLocks/>
          </p:cNvSpPr>
          <p:nvPr/>
        </p:nvSpPr>
        <p:spPr>
          <a:xfrm>
            <a:off x="10245215" y="179931"/>
            <a:ext cx="1756120" cy="49744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</a:pPr>
            <a:r>
              <a:rPr lang="en-US" sz="8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SAVING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A9158A-BC08-A9A1-F2AE-E9C9DED1363C}"/>
              </a:ext>
            </a:extLst>
          </p:cNvPr>
          <p:cNvSpPr txBox="1">
            <a:spLocks/>
          </p:cNvSpPr>
          <p:nvPr/>
        </p:nvSpPr>
        <p:spPr>
          <a:xfrm>
            <a:off x="1533830" y="6360561"/>
            <a:ext cx="9709778" cy="4974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SUSTAINABILITY AND PERSONAL FINANCE – </a:t>
            </a:r>
            <a:r>
              <a:rPr lang="en-US" sz="2400" b="1" dirty="0">
                <a:solidFill>
                  <a:srgbClr val="FF0000"/>
                </a:solidFill>
              </a:rPr>
              <a:t>LIVING THE COMMITMENT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6252E5B-ECE3-7D93-BEEA-57F91C662622}"/>
              </a:ext>
            </a:extLst>
          </p:cNvPr>
          <p:cNvCxnSpPr/>
          <p:nvPr/>
        </p:nvCxnSpPr>
        <p:spPr>
          <a:xfrm>
            <a:off x="430524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91E68B8-8222-066B-AB1F-62B61E89CCD9}"/>
              </a:ext>
            </a:extLst>
          </p:cNvPr>
          <p:cNvCxnSpPr/>
          <p:nvPr/>
        </p:nvCxnSpPr>
        <p:spPr>
          <a:xfrm>
            <a:off x="11139946" y="6626942"/>
            <a:ext cx="828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E2C911A7-F9F2-8159-B417-1BA3BB198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613" y="472221"/>
            <a:ext cx="1238581" cy="118853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3ADEE94-56A1-C77F-71FE-423CB712FC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61062"/>
          <a:stretch/>
        </p:blipFill>
        <p:spPr>
          <a:xfrm>
            <a:off x="141613" y="2500201"/>
            <a:ext cx="1156248" cy="121568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2600CC5-0759-05B3-043C-58252836FE03}"/>
              </a:ext>
            </a:extLst>
          </p:cNvPr>
          <p:cNvCxnSpPr>
            <a:cxnSpLocks/>
          </p:cNvCxnSpPr>
          <p:nvPr/>
        </p:nvCxnSpPr>
        <p:spPr>
          <a:xfrm>
            <a:off x="1533830" y="518652"/>
            <a:ext cx="0" cy="58419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D7E38B51-3606-B850-8ABD-6F237A7771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2" r="13142"/>
          <a:stretch/>
        </p:blipFill>
        <p:spPr>
          <a:xfrm>
            <a:off x="2051175" y="1172640"/>
            <a:ext cx="3321013" cy="482008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8548BB1-0BDD-6908-2EB6-AC4749077353}"/>
              </a:ext>
            </a:extLst>
          </p:cNvPr>
          <p:cNvSpPr txBox="1">
            <a:spLocks/>
          </p:cNvSpPr>
          <p:nvPr/>
        </p:nvSpPr>
        <p:spPr>
          <a:xfrm>
            <a:off x="5614968" y="1337293"/>
            <a:ext cx="6352978" cy="44907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The days of a safe secure job are behind us...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Salary is an invitation into the club of the wealthy but …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Betting on children to provide for at retirement is a gamble;  Retirement period equals employment one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After 45 years, it’s job to ‘career’, ‘calling’ and legacy;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Take 100% responsibility for your future;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Start with on-going projects; passive income;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en-US" sz="2200" dirty="0"/>
              <a:t>Know key success factors for business: once started, remain on edge, set a goal…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FFE273C-A135-1C4E-0C3E-91AF6DCCE5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1175" y="544925"/>
            <a:ext cx="6951411" cy="497440"/>
          </a:xfrm>
        </p:spPr>
        <p:txBody>
          <a:bodyPr>
            <a:normAutofit/>
          </a:bodyPr>
          <a:lstStyle/>
          <a:p>
            <a:pPr algn="l"/>
            <a:r>
              <a:rPr lang="en-US" sz="2500" b="1" dirty="0"/>
              <a:t>THOUGHTS ON SAVINGS</a:t>
            </a:r>
          </a:p>
        </p:txBody>
      </p:sp>
    </p:spTree>
    <p:extLst>
      <p:ext uri="{BB962C8B-B14F-4D97-AF65-F5344CB8AC3E}">
        <p14:creationId xmlns:p14="http://schemas.microsoft.com/office/powerpoint/2010/main" val="4020679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1739</TotalTime>
  <Words>1154</Words>
  <Application>Microsoft Office PowerPoint</Application>
  <PresentationFormat>Widescreen</PresentationFormat>
  <Paragraphs>163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 body</vt:lpstr>
      <vt:lpstr>Aptos</vt:lpstr>
      <vt:lpstr>Aptos Display</vt:lpstr>
      <vt:lpstr>Arial</vt:lpstr>
      <vt:lpstr>Gotham</vt:lpstr>
      <vt:lpstr>Verdana</vt:lpstr>
      <vt:lpstr>Wingdings</vt:lpstr>
      <vt:lpstr>Office Theme</vt:lpstr>
      <vt:lpstr>SUSTAINABILITY AND PERSONAL FINANCE</vt:lpstr>
      <vt:lpstr>SDGS AND PERSONAL FINANCE</vt:lpstr>
      <vt:lpstr>SUSTAINABILITY</vt:lpstr>
      <vt:lpstr>PERSONAL DRIVERS </vt:lpstr>
      <vt:lpstr>RESOURCE OPTIMISATION FOR PESONAL FINANCE</vt:lpstr>
      <vt:lpstr>MANAGING INCOME AND EXPENSES</vt:lpstr>
      <vt:lpstr>HABITS TAKING OUR MONEY</vt:lpstr>
      <vt:lpstr>PowerPoint Presentation</vt:lpstr>
      <vt:lpstr>THOUGHTS ON SAVINGS</vt:lpstr>
      <vt:lpstr>The money/ an item set aside for future use and not spent immediately.  Saving can be used to accomplish objectives in the short-term, medium term and long term.</vt:lpstr>
      <vt:lpstr>INVESTMENT TIPS FOR BEGINNERS</vt:lpstr>
      <vt:lpstr>MONEY MATH – THE EARLIER THE BETTER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Samuel S. Matekha [DTB Uganda]</dc:creator>
  <cp:lastModifiedBy>Samuel S. Matekha [DTB Uganda]</cp:lastModifiedBy>
  <cp:revision>6</cp:revision>
  <dcterms:created xsi:type="dcterms:W3CDTF">2024-11-14T02:29:36Z</dcterms:created>
  <dcterms:modified xsi:type="dcterms:W3CDTF">2024-11-15T07:29:27Z</dcterms:modified>
</cp:coreProperties>
</file>